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0080625" cy="7559675"/>
  <p:notesSz cx="7559675" cy="10691813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138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pt-BR" sz="14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pt-BR" sz="14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pt-BR" sz="14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4A3F974B-7F2C-4A53-A108-6F00EA211AA2}" type="slidenum">
              <a:t>‹#›</a:t>
            </a:fld>
            <a:endParaRPr lang="pt-BR" sz="14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0478229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1107000" y="812520"/>
            <a:ext cx="5345280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pt-BR"/>
          </a:p>
        </p:txBody>
      </p:sp>
      <p:sp>
        <p:nvSpPr>
          <p:cNvPr id="4" name="Header Placeholder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rtl="0" hangingPunct="0">
              <a:buNone/>
              <a:tabLst/>
              <a:defRPr lang="pt-BR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pt-BR"/>
          </a:p>
        </p:txBody>
      </p:sp>
      <p:sp>
        <p:nvSpPr>
          <p:cNvPr id="5" name="Date Placeholder 4"/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r" rtl="0" hangingPunct="0">
              <a:buNone/>
              <a:tabLst/>
              <a:defRPr lang="pt-BR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pt-BR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>
            <a:lvl1pPr lvl="0" rtl="0" hangingPunct="0">
              <a:buNone/>
              <a:tabLst/>
              <a:defRPr lang="pt-BR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pt-BR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pt-BR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79B30FFA-F48F-4393-B403-803A544A9AA4}" type="slidenum"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234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pt-BR" sz="2000" b="0" i="0" u="none" strike="noStrike" kern="1200" cap="none">
        <a:ln>
          <a:noFill/>
        </a:ln>
        <a:highlight>
          <a:srgbClr val="FFFFFF"/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C36F198-B26D-4CE2-BFEF-6328ADA3432D}" type="slidenum">
              <a:t>1</a:t>
            </a:fld>
            <a:endParaRPr lang="pt-BR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35439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BA661D5-8295-4B7E-95CB-38EC7C4FC83D}" type="slidenum">
              <a:t>10</a:t>
            </a:fld>
            <a:endParaRPr lang="pt-BR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23490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BCD71114-BC5A-48FA-B771-5B3C3475672F}" type="slidenum">
              <a:t>11</a:t>
            </a:fld>
            <a:endParaRPr lang="pt-BR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65910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DF31AAA-567A-4016-AC5B-C7A53598A43E}" type="slidenum">
              <a:t>12</a:t>
            </a:fld>
            <a:endParaRPr lang="pt-BR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39940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925C837D-EEFE-4707-92E9-D68D52898BA7}" type="slidenum">
              <a:t>13</a:t>
            </a:fld>
            <a:endParaRPr lang="pt-BR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3213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5C18B718-B01E-4BA0-AFEC-93BDFE8FA7C1}" type="slidenum">
              <a:t>2</a:t>
            </a:fld>
            <a:endParaRPr lang="pt-BR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10121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2B18DDE-9DB5-48A5-92A8-8F9ECCF4A018}" type="slidenum">
              <a:t>3</a:t>
            </a:fld>
            <a:endParaRPr lang="pt-BR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5617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5A32160B-9BC2-43D6-AC41-413734580A11}" type="slidenum">
              <a:t>4</a:t>
            </a:fld>
            <a:endParaRPr lang="pt-BR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4791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6E92563-5A8B-4FB1-98DD-5E1DC03D259C}" type="slidenum">
              <a:t>5</a:t>
            </a:fld>
            <a:endParaRPr lang="pt-BR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92682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2F05110-9F23-4D40-B409-3D2D5292EA0B}" type="slidenum">
              <a:t>6</a:t>
            </a:fld>
            <a:endParaRPr lang="pt-BR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68887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B4AF2A28-0FF5-491C-AAB5-D9E8F4CD40A0}" type="slidenum">
              <a:t>7</a:t>
            </a:fld>
            <a:endParaRPr lang="pt-BR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69085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949E3AD2-DEED-4923-8180-F9D9EDE5E789}" type="slidenum">
              <a:t>8</a:t>
            </a:fld>
            <a:endParaRPr lang="pt-BR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80246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ECEE8F27-D9BA-461C-958A-78374F88E640}" type="slidenum">
              <a:t>9</a:t>
            </a:fld>
            <a:endParaRPr lang="pt-BR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6577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0475" y="1236663"/>
            <a:ext cx="7559675" cy="263207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0475" y="3970338"/>
            <a:ext cx="7559675" cy="18256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921CE53-2849-4CDF-A531-1EC3CC974627}" type="slidenum"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98098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E154CB5-261F-4F20-B897-69314525E0CF}" type="slidenum"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7593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850" y="301625"/>
            <a:ext cx="226695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53212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1BBF50F-756F-4FC3-B185-759ACA5EBE5F}" type="slidenum"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3154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4CC914E-1D53-4D2C-BA11-0005645CDFEA}" type="slidenum"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8855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388" y="1884363"/>
            <a:ext cx="8694737" cy="31448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388" y="5059363"/>
            <a:ext cx="8694737" cy="16525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6A44AB4-5CBF-4431-B211-D94993514786}" type="slidenum"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61794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9287" cy="43846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4925" y="1768475"/>
            <a:ext cx="4460875" cy="43846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4DC024A-7810-4351-BFFC-ADBC0C07B6F8}" type="slidenum"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300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738" y="403225"/>
            <a:ext cx="8694737" cy="14605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738" y="1852613"/>
            <a:ext cx="426561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738" y="2760663"/>
            <a:ext cx="4265612" cy="40624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3813" y="1852613"/>
            <a:ext cx="428466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3813" y="2760663"/>
            <a:ext cx="4284662" cy="40624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1D76B12-4DB7-4524-9E66-77E701668EC9}" type="slidenum"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8803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4D8F3D8-18CA-4D58-9DF1-3C1C6FDEE296}" type="slidenum"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2533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4986641-5F09-479C-BC31-C8F64BEC25DA}" type="slidenum"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4909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379F07D-E2B5-4DAD-A4CB-AB5551758E86}" type="slidenum"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1086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B830B1A-DADB-4777-930F-4ACFBEEFFAD2}" type="slidenum"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011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BD5E"/>
            </a:gs>
            <a:gs pos="100000">
              <a:srgbClr val="5C8526"/>
            </a:gs>
          </a:gsLst>
          <a:lin ang="18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>
            <a:off x="503999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pt-BR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503999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503999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rtl="0" hangingPunct="0">
              <a:buNone/>
              <a:tabLst/>
              <a:defRPr lang="pt-BR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pt-BR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ctr" rtl="0" hangingPunct="0">
              <a:buNone/>
              <a:tabLst/>
              <a:defRPr lang="pt-BR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pt-BR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r" rtl="0" hangingPunct="0">
              <a:buNone/>
              <a:tabLst/>
              <a:defRPr lang="pt-BR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5E7E7481-DBAC-466B-9A7A-AA26F5FCDFEB}" type="slidenum">
              <a:t>‹#›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rtl="0" hangingPunct="0">
        <a:tabLst/>
        <a:defRPr lang="pt-BR" sz="4400" b="0" i="0" u="none" strike="noStrike" kern="1200" cap="none">
          <a:ln>
            <a:noFill/>
          </a:ln>
          <a:highlight>
            <a:srgbClr val="FFFFFF"/>
          </a:highlight>
          <a:latin typeface="Liberation Sans" pitchFamily="18"/>
        </a:defRPr>
      </a:lvl1pPr>
    </p:titleStyle>
    <p:bodyStyle>
      <a:lvl1pPr rtl="0" hangingPunct="0">
        <a:spcBef>
          <a:spcPts val="1417"/>
        </a:spcBef>
        <a:spcAft>
          <a:spcPts val="0"/>
        </a:spcAft>
        <a:tabLst/>
        <a:defRPr lang="pt-BR" sz="3200" b="0" i="0" u="none" strike="noStrike" kern="1200" cap="none">
          <a:ln>
            <a:noFill/>
          </a:ln>
          <a:highlight>
            <a:srgbClr val="FFFFFF"/>
          </a:highlight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d=MrwTtP0mLjUC&amp;pg=PA451&amp;lpg=PA451&amp;dq=Dunaliella+salina+%28Dunal%29+Teodoresco&amp;source=bl&amp;ots=lSzBMVAYk9&amp;sig=7a1zFSEodY5yMfl6FQM64R1h3PQ&amp;hl=pt-BR&amp;sa=X&amp;ved=0CE0Q6AEwBWoVChMI29OtkYfSxwIVxROQCh1tNQcp#v=onepage&amp;q=Dunaliella%20salina%20%28Dunal%29%20Teodoresco&amp;f=false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algaebase.org/search/species/detail/?species_id=B883c0773f2bb66b7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rinespecies.org/aphia.php?p=taxdetails&amp;id=178972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www.hindawi.com/journals/archaea/2015/646820/" TargetMode="External"/><Relationship Id="rId4" Type="http://schemas.openxmlformats.org/officeDocument/2006/relationships/hyperlink" Target="http://link.springer.com/article/10.1007%2Fs10811-013-0074-8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arthsfirstfoods.com/marine-algae/dunaliella-salina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pt-BR">
                <a:latin typeface="Century Schoolbook L" pitchFamily="18"/>
              </a:rPr>
              <a:t>Exercício de Nomentclatura</a:t>
            </a:r>
          </a:p>
        </p:txBody>
      </p:sp>
      <p:sp>
        <p:nvSpPr>
          <p:cNvPr id="3" name="Subtitle 2"/>
          <p:cNvSpPr txBox="1">
            <a:spLocks noGrp="1"/>
          </p:cNvSpPr>
          <p:nvPr>
            <p:ph type="subTitle" idx="4294967295"/>
          </p:nvPr>
        </p:nvSpPr>
        <p:spPr/>
        <p:txBody>
          <a:bodyPr anchor="ctr"/>
          <a:lstStyle/>
          <a:p>
            <a:pPr lvl="0" algn="ctr"/>
            <a:r>
              <a:rPr lang="pt-BR">
                <a:latin typeface="Century Schoolbook L" pitchFamily="18"/>
              </a:rPr>
              <a:t>Universidade do Estado do Rio de Janeiro</a:t>
            </a:r>
          </a:p>
          <a:p>
            <a:pPr lvl="0" algn="ctr"/>
            <a:r>
              <a:rPr lang="pt-BR">
                <a:latin typeface="Century Schoolbook L" pitchFamily="18"/>
              </a:rPr>
              <a:t>Fundamentos de Biologia II</a:t>
            </a:r>
          </a:p>
          <a:p>
            <a:pPr lvl="0" algn="ctr"/>
            <a:r>
              <a:rPr lang="pt-BR">
                <a:latin typeface="Century Schoolbook L" pitchFamily="18"/>
              </a:rPr>
              <a:t>Professor: Alexandre de Gusmão Pedrini</a:t>
            </a:r>
          </a:p>
          <a:p>
            <a:pPr lvl="0" algn="ctr"/>
            <a:r>
              <a:rPr lang="pt-BR">
                <a:latin typeface="Century Schoolbook L" pitchFamily="18"/>
              </a:rPr>
              <a:t>Semestre: 2015.2</a:t>
            </a:r>
          </a:p>
          <a:p>
            <a:pPr lvl="0" algn="ctr"/>
            <a:r>
              <a:rPr lang="pt-BR">
                <a:latin typeface="Century Schoolbook L" pitchFamily="18"/>
              </a:rPr>
              <a:t>Aluno: André Rossi Korol</a:t>
            </a:r>
          </a:p>
          <a:p>
            <a:pPr lvl="0" algn="ctr"/>
            <a:r>
              <a:rPr lang="pt-BR">
                <a:latin typeface="Century Schoolbook L" pitchFamily="18"/>
              </a:rPr>
              <a:t>Matrícula: 201510216511</a:t>
            </a:r>
          </a:p>
          <a:p>
            <a:pPr lvl="0" algn="ctr"/>
            <a:r>
              <a:rPr lang="pt-BR">
                <a:latin typeface="Century Schoolbook L" pitchFamily="18"/>
              </a:rPr>
              <a:t>Curso: Oceanografia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pt-BR">
                <a:latin typeface="Century Schoolbook L" pitchFamily="18"/>
              </a:rPr>
              <a:t>Bibliografia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1303560"/>
            <a:ext cx="9071640" cy="4384440"/>
          </a:xfrm>
        </p:spPr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pt-BR" sz="2200">
                <a:latin typeface="Century Schoolbook L" pitchFamily="18"/>
              </a:rPr>
              <a:t>Coastal Lagoon Processes (da página 451 até a página 462)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2200">
                <a:highlight>
                  <a:srgbClr val="FFFFFF"/>
                </a:highlight>
                <a:latin typeface="Century Schoolbook L" pitchFamily="18"/>
              </a:rPr>
              <a:t>Disponível em: </a:t>
            </a:r>
            <a:r>
              <a:rPr lang="pt-BR" sz="2200">
                <a:highlight>
                  <a:srgbClr val="FFFFFF"/>
                </a:highlight>
                <a:latin typeface="Century Schoolbook L" pitchFamily="18"/>
                <a:hlinkClick r:id="rId3"/>
              </a:rPr>
              <a:t>https://books.google.com.br/books?id=MrwTtP0mLjUC&amp;pg=PA451&amp;lpg=PA451&amp;dq=Dunaliella+salina+%28Dunal%29+Teodoresco&amp;source=bl&amp;ots=lSzBMVAYk9&amp;sig=7a1zFSEodY5yMfl6FQM64R1h3PQ&amp;hl=pt-BR&amp;sa=X&amp;ved=0CE0Q6AEwBWoVChMI29OtkYfSxwIVxROQCh1tNQcp#v=onepage&amp;q=Dunaliella%20salina%20%28Dunal%29%20Teodoresco&amp;f=false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endParaRPr lang="pt-BR" sz="2200">
              <a:highlight>
                <a:srgbClr val="FFFFFF"/>
              </a:highlight>
              <a:latin typeface="Century Schoolbook L" pitchFamily="18"/>
            </a:endParaRP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2200">
                <a:highlight>
                  <a:srgbClr val="FFFFFF"/>
                </a:highlight>
                <a:latin typeface="Century Schoolbook L" pitchFamily="18"/>
              </a:rPr>
              <a:t>(acessado em 30/08/2015)</a:t>
            </a:r>
          </a:p>
          <a:p>
            <a:pPr lvl="0">
              <a:buSzPct val="45000"/>
              <a:buFont typeface="StarSymbol"/>
              <a:buChar char="●"/>
            </a:pPr>
            <a:r>
              <a:rPr lang="pt-BR" sz="2200">
                <a:latin typeface="Century Schoolbook L" pitchFamily="18"/>
              </a:rPr>
              <a:t>Arquivo do AlgaeBase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2200">
                <a:highlight>
                  <a:srgbClr val="FFFFFF"/>
                </a:highlight>
                <a:latin typeface="Century Schoolbook L" pitchFamily="18"/>
              </a:rPr>
              <a:t>Disponível em: </a:t>
            </a:r>
            <a:r>
              <a:rPr lang="pt-BR" sz="2200">
                <a:highlight>
                  <a:srgbClr val="FFFFFF"/>
                </a:highlight>
                <a:latin typeface="Century Schoolbook L" pitchFamily="18"/>
                <a:hlinkClick r:id="rId4"/>
              </a:rPr>
              <a:t>http://www.algaebase.org/search/species/detail/?species_id=B883c0773f2bb66b7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2200">
                <a:highlight>
                  <a:srgbClr val="FFFFFF"/>
                </a:highlight>
                <a:latin typeface="Century Schoolbook L" pitchFamily="18"/>
              </a:rPr>
              <a:t>(acessado em 30/08/2015)</a:t>
            </a:r>
          </a:p>
          <a:p>
            <a:pPr lvl="0">
              <a:buSzPct val="45000"/>
              <a:buFont typeface="StarSymbol"/>
              <a:buChar char="●"/>
            </a:pPr>
            <a:endParaRPr lang="pt-BR" sz="2200">
              <a:latin typeface="Century Schoolbook L" pitchFamily="1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504359" y="0"/>
            <a:ext cx="9071640" cy="1262160"/>
          </a:xfrm>
        </p:spPr>
        <p:txBody>
          <a:bodyPr/>
          <a:lstStyle/>
          <a:p>
            <a:pPr lvl="0"/>
            <a:r>
              <a:rPr lang="pt-BR">
                <a:latin typeface="Century Schoolbook L" pitchFamily="18"/>
              </a:rPr>
              <a:t>Bibliografia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1159560"/>
            <a:ext cx="9071640" cy="5896440"/>
          </a:xfrm>
        </p:spPr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pt-BR" sz="2200">
                <a:latin typeface="Century Schoolbook L" pitchFamily="18"/>
              </a:rPr>
              <a:t>Arquivo do Worms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2200">
                <a:highlight>
                  <a:srgbClr val="FFFFFF"/>
                </a:highlight>
                <a:latin typeface="Century Schoolbook L" pitchFamily="18"/>
              </a:rPr>
              <a:t>Disponível em: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2200">
                <a:highlight>
                  <a:srgbClr val="FFFFFF"/>
                </a:highlight>
                <a:latin typeface="Century Schoolbook L" pitchFamily="18"/>
                <a:hlinkClick r:id="rId3"/>
              </a:rPr>
              <a:t>http://www.marinespecies.org/aphia.php?p=taxdetails&amp;id=178972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2200">
                <a:highlight>
                  <a:srgbClr val="FFFFFF"/>
                </a:highlight>
                <a:latin typeface="Century Schoolbook L" pitchFamily="18"/>
              </a:rPr>
              <a:t>(acessado em 30/08/2015)</a:t>
            </a:r>
          </a:p>
          <a:p>
            <a:pPr lvl="0">
              <a:buSzPct val="45000"/>
              <a:buFont typeface="StarSymbol"/>
              <a:buChar char="●"/>
            </a:pPr>
            <a:r>
              <a:rPr lang="pt-BR" sz="2200">
                <a:latin typeface="Century Schoolbook L" pitchFamily="18"/>
              </a:rPr>
              <a:t>Evaluation of total reducing capacity in three Dunaliella salina (Dunal) Teodoresco isolates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2200">
                <a:highlight>
                  <a:srgbClr val="FFFFFF"/>
                </a:highlight>
                <a:latin typeface="Century Schoolbook L" pitchFamily="18"/>
              </a:rPr>
              <a:t>Disponível em: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2200">
                <a:highlight>
                  <a:srgbClr val="FFFFFF"/>
                </a:highlight>
                <a:latin typeface="Century Schoolbook L" pitchFamily="18"/>
                <a:hlinkClick r:id="rId4"/>
              </a:rPr>
              <a:t>http://link.springer.com/article/10.1007%2Fs10811-013-0074-8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2200">
                <a:highlight>
                  <a:srgbClr val="FFFFFF"/>
                </a:highlight>
                <a:latin typeface="Century Schoolbook L" pitchFamily="18"/>
              </a:rPr>
              <a:t>(acessado em 30/08/2015)</a:t>
            </a:r>
          </a:p>
          <a:p>
            <a:pPr lvl="0">
              <a:buSzPct val="45000"/>
              <a:buFont typeface="StarSymbol"/>
              <a:buChar char="●"/>
            </a:pPr>
            <a:r>
              <a:rPr lang="pt-BR" sz="2200">
                <a:latin typeface="Century Schoolbook L" pitchFamily="18"/>
              </a:rPr>
              <a:t>Archaeal Communities in a Heterogeneous Hypersaline-Alkaline Soil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2200">
                <a:highlight>
                  <a:srgbClr val="FFFFFF"/>
                </a:highlight>
                <a:latin typeface="Century Schoolbook L" pitchFamily="18"/>
              </a:rPr>
              <a:t>Disponível em: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2200">
                <a:highlight>
                  <a:srgbClr val="FFFFFF"/>
                </a:highlight>
                <a:latin typeface="Century Schoolbook L" pitchFamily="18"/>
                <a:hlinkClick r:id="rId5"/>
              </a:rPr>
              <a:t>http://www.hindawi.com/journals/archaea/2015/646820/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2200">
                <a:highlight>
                  <a:srgbClr val="FFFFFF"/>
                </a:highlight>
                <a:latin typeface="Century Schoolbook L" pitchFamily="18"/>
              </a:rPr>
              <a:t>(acessado em 30/08/2015)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endParaRPr lang="pt-BR" sz="2200">
              <a:highlight>
                <a:srgbClr val="FFFFFF"/>
              </a:highlight>
              <a:latin typeface="Century Schoolbook L" pitchFamily="18"/>
            </a:endParaRP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endParaRPr lang="pt-BR" sz="2200">
              <a:highlight>
                <a:srgbClr val="FFFFFF"/>
              </a:highlight>
              <a:latin typeface="Century Schoolbook L" pitchFamily="1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503999" y="-38160"/>
            <a:ext cx="9071640" cy="1262160"/>
          </a:xfrm>
        </p:spPr>
        <p:txBody>
          <a:bodyPr/>
          <a:lstStyle/>
          <a:p>
            <a:pPr lvl="0"/>
            <a:r>
              <a:rPr lang="pt-BR">
                <a:latin typeface="Century Schoolbook L" pitchFamily="18"/>
              </a:rPr>
              <a:t>Bibliografia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1159560"/>
            <a:ext cx="9071640" cy="4384440"/>
          </a:xfrm>
        </p:spPr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pt-BR">
                <a:latin typeface="Century Schoolbook L" pitchFamily="18"/>
              </a:rPr>
              <a:t>Artigo do Micro Web Wiki (</a:t>
            </a:r>
            <a:r>
              <a:rPr lang="pt-BR" i="1">
                <a:latin typeface="Century Schoolbook L" pitchFamily="18"/>
              </a:rPr>
              <a:t>Dunaliella salina</a:t>
            </a:r>
            <a:r>
              <a:rPr lang="pt-BR">
                <a:latin typeface="Century Schoolbook L" pitchFamily="18"/>
              </a:rPr>
              <a:t>)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3200">
                <a:highlight>
                  <a:srgbClr val="FFFFFF"/>
                </a:highlight>
                <a:latin typeface="Century Schoolbook L" pitchFamily="18"/>
              </a:rPr>
              <a:t>Disponível em: https://microbewiki.kenyon.edu/index.php/Dunaliella_salina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3200">
                <a:highlight>
                  <a:srgbClr val="FFFFFF"/>
                </a:highlight>
                <a:latin typeface="Century Schoolbook L" pitchFamily="18"/>
              </a:rPr>
              <a:t>(acessado em 30/08/2015)</a:t>
            </a:r>
          </a:p>
          <a:p>
            <a:pPr lvl="0">
              <a:buSzPct val="45000"/>
              <a:buFont typeface="StarSymbol"/>
              <a:buChar char="●"/>
            </a:pPr>
            <a:r>
              <a:rPr lang="pt-BR">
                <a:latin typeface="Century Schoolbook L" pitchFamily="18"/>
              </a:rPr>
              <a:t>Artigo do Earth's Firts Foods (</a:t>
            </a:r>
            <a:r>
              <a:rPr lang="pt-BR" i="1">
                <a:latin typeface="Century Schoolbook L" pitchFamily="18"/>
              </a:rPr>
              <a:t>Dunaliella salina</a:t>
            </a:r>
            <a:r>
              <a:rPr lang="pt-BR">
                <a:latin typeface="Century Schoolbook L" pitchFamily="18"/>
              </a:rPr>
              <a:t>)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3200">
                <a:highlight>
                  <a:srgbClr val="FFFFFF"/>
                </a:highlight>
                <a:latin typeface="Century Schoolbook L" pitchFamily="18"/>
              </a:rPr>
              <a:t>Disponível em: </a:t>
            </a:r>
            <a:r>
              <a:rPr lang="pt-BR" sz="3200">
                <a:highlight>
                  <a:srgbClr val="FFFFFF"/>
                </a:highlight>
                <a:latin typeface="Century Schoolbook L" pitchFamily="18"/>
                <a:hlinkClick r:id="rId3"/>
              </a:rPr>
              <a:t>http://www.earthsfirstfoods.com/marine-algae/dunaliella-salina/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3200">
                <a:highlight>
                  <a:srgbClr val="FFFFFF"/>
                </a:highlight>
                <a:latin typeface="Century Schoolbook L" pitchFamily="18"/>
              </a:rPr>
              <a:t>(acessado em 30/08/2015)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endParaRPr lang="pt-BR" sz="3200">
              <a:highlight>
                <a:srgbClr val="FFFFFF"/>
              </a:highlight>
              <a:latin typeface="Century Schoolbook L" pitchFamily="1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503999" y="144000"/>
            <a:ext cx="9071640" cy="1419480"/>
          </a:xfrm>
        </p:spPr>
        <p:txBody>
          <a:bodyPr/>
          <a:lstStyle/>
          <a:p>
            <a:pPr lvl="0"/>
            <a:r>
              <a:rPr lang="pt-BR">
                <a:latin typeface="Century Schoolbook L" pitchFamily="18"/>
              </a:rPr>
              <a:t>Bibliografia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1368000"/>
            <a:ext cx="9071640" cy="4384440"/>
          </a:xfrm>
        </p:spPr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pt-BR">
                <a:latin typeface="Century Schoolbook L" pitchFamily="18"/>
              </a:rPr>
              <a:t>Artigo original de publicação da </a:t>
            </a:r>
            <a:r>
              <a:rPr lang="pt-BR" i="1">
                <a:latin typeface="Century Schoolbook L" pitchFamily="18"/>
              </a:rPr>
              <a:t>Dunaliella salina, </a:t>
            </a:r>
            <a:r>
              <a:rPr lang="pt-BR">
                <a:latin typeface="Century Schoolbook L" pitchFamily="18"/>
              </a:rPr>
              <a:t>escrito e publicado por Teodoresco, em 1905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3200">
                <a:highlight>
                  <a:srgbClr val="FFFFFF"/>
                </a:highlight>
                <a:latin typeface="Century Schoolbook L" pitchFamily="18"/>
              </a:rPr>
              <a:t>Disponível em:  http://images.algaebase.org/pdf/562DF314160622FA3AJRw12A367B/Teodoresco_1904.pdf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3200">
                <a:highlight>
                  <a:srgbClr val="FFFFFF"/>
                </a:highlight>
                <a:latin typeface="Century Schoolbook L" pitchFamily="18"/>
              </a:rPr>
              <a:t>(acessado em 30/08/2015)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503999" y="201600"/>
            <a:ext cx="9071640" cy="1461960"/>
          </a:xfrm>
        </p:spPr>
        <p:txBody>
          <a:bodyPr/>
          <a:lstStyle/>
          <a:p>
            <a:pPr lvl="0"/>
            <a:r>
              <a:rPr lang="pt-BR" i="1">
                <a:latin typeface="Century Schoolbook L" pitchFamily="18"/>
              </a:rPr>
              <a:t>Dunaliella salina</a:t>
            </a:r>
            <a:r>
              <a:rPr lang="pt-BR">
                <a:latin typeface="Century Schoolbook L" pitchFamily="18"/>
              </a:rPr>
              <a:t> (Dunal) Teodoresco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pt-BR">
                <a:latin typeface="Century Schoolbook L" pitchFamily="18"/>
              </a:rPr>
              <a:t>É uma alga clorofícea unicelular verde encontrada em ambientes com alta concentração de sal</a:t>
            </a:r>
          </a:p>
          <a:p>
            <a:pPr lvl="0">
              <a:buSzPct val="45000"/>
              <a:buFont typeface="StarSymbol"/>
              <a:buChar char="●"/>
            </a:pPr>
            <a:r>
              <a:rPr lang="pt-BR">
                <a:latin typeface="Century Schoolbook L" pitchFamily="18"/>
              </a:rPr>
              <a:t>O que ela produz?</a:t>
            </a:r>
          </a:p>
          <a:p>
            <a:pPr lvl="0">
              <a:buSzPct val="45000"/>
              <a:buFont typeface="StarSymbol"/>
              <a:buChar char="●"/>
            </a:pPr>
            <a:r>
              <a:rPr lang="pt-BR">
                <a:latin typeface="Century Schoolbook L" pitchFamily="18"/>
              </a:rPr>
              <a:t>Descoberta por Michel Felix Dunal</a:t>
            </a:r>
          </a:p>
          <a:p>
            <a:pPr lvl="0">
              <a:buSzPct val="45000"/>
              <a:buFont typeface="StarSymbol"/>
              <a:buChar char="●"/>
            </a:pPr>
            <a:r>
              <a:rPr lang="pt-BR">
                <a:latin typeface="Century Schoolbook L" pitchFamily="18"/>
              </a:rPr>
              <a:t>Curiosidade do nome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pt-BR">
                <a:latin typeface="Century Schoolbook L" pitchFamily="18"/>
              </a:rPr>
              <a:t>Michel Félix Dunal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1769040"/>
            <a:ext cx="9071640" cy="4926960"/>
          </a:xfrm>
        </p:spPr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pt-BR">
                <a:latin typeface="Century Schoolbook L" pitchFamily="18"/>
              </a:rPr>
              <a:t>Nasceu em 24 de Outubro de 1789, na cidade de Montpellier</a:t>
            </a:r>
          </a:p>
          <a:p>
            <a:pPr lvl="0">
              <a:buSzPct val="45000"/>
              <a:buFont typeface="StarSymbol"/>
              <a:buChar char="●"/>
            </a:pPr>
            <a:r>
              <a:rPr lang="pt-BR">
                <a:latin typeface="Century Schoolbook L" pitchFamily="18"/>
              </a:rPr>
              <a:t>Formação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3200">
                <a:highlight>
                  <a:srgbClr val="FFFFFF"/>
                </a:highlight>
                <a:latin typeface="Century Schoolbook L" pitchFamily="18"/>
              </a:rPr>
              <a:t>Botânico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3200">
                <a:highlight>
                  <a:srgbClr val="FFFFFF"/>
                </a:highlight>
                <a:latin typeface="Century Schoolbook L" pitchFamily="18"/>
              </a:rPr>
              <a:t>Universidade de Montpellier</a:t>
            </a:r>
          </a:p>
          <a:p>
            <a:pPr lvl="0">
              <a:buSzPct val="45000"/>
              <a:buFont typeface="StarSymbol"/>
              <a:buChar char="●"/>
            </a:pPr>
            <a:r>
              <a:rPr lang="pt-BR">
                <a:latin typeface="Century Schoolbook L" pitchFamily="18"/>
              </a:rPr>
              <a:t>Reconhecimento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3200">
                <a:highlight>
                  <a:srgbClr val="FFFFFF"/>
                </a:highlight>
                <a:latin typeface="Century Schoolbook L" pitchFamily="18"/>
              </a:rPr>
              <a:t>Gênero </a:t>
            </a:r>
            <a:r>
              <a:rPr lang="pt-BR" sz="3200" i="1">
                <a:highlight>
                  <a:srgbClr val="FFFFFF"/>
                </a:highlight>
                <a:latin typeface="Century Schoolbook L" pitchFamily="18"/>
              </a:rPr>
              <a:t>Solanum</a:t>
            </a:r>
          </a:p>
          <a:p>
            <a:pPr lvl="0">
              <a:buSzPct val="45000"/>
              <a:buFont typeface="StarSymbol"/>
              <a:buChar char="●"/>
            </a:pPr>
            <a:r>
              <a:rPr lang="pt-BR">
                <a:latin typeface="Century Schoolbook L" pitchFamily="18"/>
              </a:rPr>
              <a:t>Morte (29/07/1856)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503999" y="193320"/>
            <a:ext cx="9071640" cy="1478519"/>
          </a:xfrm>
        </p:spPr>
        <p:txBody>
          <a:bodyPr/>
          <a:lstStyle/>
          <a:p>
            <a:pPr lvl="0"/>
            <a:r>
              <a:rPr lang="pt-BR">
                <a:latin typeface="Century Schoolbook L" pitchFamily="18"/>
              </a:rPr>
              <a:t>Um pouco mais sobre a </a:t>
            </a:r>
            <a:r>
              <a:rPr lang="pt-BR" i="1">
                <a:latin typeface="Century Schoolbook L" pitchFamily="18"/>
              </a:rPr>
              <a:t>Dunaliella salina</a:t>
            </a:r>
            <a:r>
              <a:rPr lang="pt-BR">
                <a:latin typeface="Century Schoolbook L" pitchFamily="18"/>
              </a:rPr>
              <a:t> (Dunal) Teodoresco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pt-BR">
                <a:latin typeface="Century Schoolbook L" pitchFamily="18"/>
              </a:rPr>
              <a:t>Tolera grandes variações de salinidade</a:t>
            </a:r>
          </a:p>
          <a:p>
            <a:pPr lvl="0">
              <a:buSzPct val="45000"/>
              <a:buFont typeface="StarSymbol"/>
              <a:buChar char="●"/>
            </a:pPr>
            <a:r>
              <a:rPr lang="pt-BR">
                <a:latin typeface="Century Schoolbook L" pitchFamily="18"/>
              </a:rPr>
              <a:t>Mas como ela se adapta a ambientes com alta salinidade?</a:t>
            </a:r>
          </a:p>
          <a:p>
            <a:pPr lvl="0">
              <a:buSzPct val="45000"/>
              <a:buFont typeface="StarSymbol"/>
              <a:buChar char="●"/>
            </a:pPr>
            <a:r>
              <a:rPr lang="pt-BR">
                <a:latin typeface="Century Schoolbook L" pitchFamily="18"/>
              </a:rPr>
              <a:t>Adaptação à radiação solar</a:t>
            </a:r>
          </a:p>
          <a:p>
            <a:pPr lvl="0">
              <a:buSzPct val="45000"/>
              <a:buFont typeface="StarSymbol"/>
              <a:buChar char="●"/>
            </a:pPr>
            <a:r>
              <a:rPr lang="pt-BR">
                <a:latin typeface="Century Schoolbook L" pitchFamily="18"/>
              </a:rPr>
              <a:t>Produto comercial</a:t>
            </a:r>
          </a:p>
          <a:p>
            <a:pPr lvl="0">
              <a:buSzPct val="45000"/>
              <a:buFont typeface="StarSymbol"/>
              <a:buChar char="●"/>
            </a:pPr>
            <a:r>
              <a:rPr lang="pt-BR">
                <a:latin typeface="Century Schoolbook L" pitchFamily="18"/>
              </a:rPr>
              <a:t>E pode comer?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503999" y="193320"/>
            <a:ext cx="9071640" cy="1478519"/>
          </a:xfrm>
        </p:spPr>
        <p:txBody>
          <a:bodyPr/>
          <a:lstStyle/>
          <a:p>
            <a:pPr lvl="0"/>
            <a:r>
              <a:rPr lang="pt-BR"/>
              <a:t>Distribuição Global da </a:t>
            </a:r>
            <a:r>
              <a:rPr lang="pt-BR" i="1">
                <a:latin typeface="Century Schoolbook L" pitchFamily="18"/>
              </a:rPr>
              <a:t>Dunaliella salina</a:t>
            </a:r>
            <a:r>
              <a:rPr lang="pt-BR">
                <a:latin typeface="Century Schoolbook L" pitchFamily="18"/>
              </a:rPr>
              <a:t> (Dunal) Teodoresco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95200" y="6812279"/>
            <a:ext cx="9571320" cy="65160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pt-BR" sz="1800" b="0" i="0" u="none" strike="noStrike" kern="1200" cap="none">
                <a:ln>
                  <a:noFill/>
                </a:ln>
                <a:latin typeface="Century Schoolbook L" pitchFamily="18"/>
                <a:ea typeface="Droid Sans Fallback" pitchFamily="2"/>
                <a:cs typeface="FreeSans" pitchFamily="2"/>
              </a:rPr>
              <a:t>Mapa feito por André Rossi Korol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pt-BR" sz="1600" b="0" i="0" u="none" strike="noStrike" kern="1200" cap="none">
                <a:ln>
                  <a:noFill/>
                </a:ln>
                <a:latin typeface="Century Schoolbook L" pitchFamily="18"/>
                <a:ea typeface="Droid Sans Fallback" pitchFamily="2"/>
                <a:cs typeface="FreeSans" pitchFamily="2"/>
              </a:rPr>
              <a:t>Disponível em: </a:t>
            </a:r>
            <a:r>
              <a:rPr lang="pt-BR" sz="1600" b="0" i="0" u="sng" strike="noStrike" kern="1200" cap="none">
                <a:ln>
                  <a:noFill/>
                </a:ln>
                <a:uFillTx/>
                <a:latin typeface="Century Schoolbook L" pitchFamily="18"/>
                <a:ea typeface="Droid Sans Fallback" pitchFamily="2"/>
                <a:cs typeface="FreeSans" pitchFamily="2"/>
              </a:rPr>
              <a:t>https://github.com/andrekorol/mapas-Dunaliella-salina/blob/master/mapa-alga-h.png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1839"/>
            <a:ext cx="10058400" cy="50844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78800" y="503999"/>
            <a:ext cx="9495720" cy="49428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2400">
                <a:latin typeface="Century Schoolbook L" pitchFamily="18"/>
              </a:defRPr>
            </a:pPr>
            <a:r>
              <a:rPr lang="pt-BR" sz="2400" b="0" i="0" u="none" strike="noStrike" kern="1200" cap="none">
                <a:ln>
                  <a:noFill/>
                </a:ln>
                <a:latin typeface="Century Schoolbook L" pitchFamily="18"/>
                <a:ea typeface="Droid Sans Fallback" pitchFamily="2"/>
                <a:cs typeface="FreeSans" pitchFamily="2"/>
              </a:rPr>
              <a:t>Locais onde a </a:t>
            </a:r>
            <a:r>
              <a:rPr lang="pt-BR" sz="2400" b="0" i="1" u="none" strike="noStrike" kern="1200" cap="none">
                <a:ln>
                  <a:noFill/>
                </a:ln>
                <a:latin typeface="Century Schoolbook L" pitchFamily="18"/>
                <a:ea typeface="Droid Sans Fallback" pitchFamily="2"/>
                <a:cs typeface="FreeSans" pitchFamily="2"/>
              </a:rPr>
              <a:t>Dunaliella salina</a:t>
            </a:r>
            <a:r>
              <a:rPr lang="pt-BR" sz="2400" b="0" i="0" u="none" strike="noStrike" kern="1200" cap="none">
                <a:ln>
                  <a:noFill/>
                </a:ln>
                <a:latin typeface="Century Schoolbook L" pitchFamily="18"/>
                <a:ea typeface="Droid Sans Fallback" pitchFamily="2"/>
                <a:cs typeface="FreeSans" pitchFamily="2"/>
              </a:rPr>
              <a:t> é encontrada no Hemisfério Norte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696000"/>
            <a:ext cx="11028600" cy="86400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pt-BR" sz="1800" b="0" i="0" u="none" strike="noStrike" kern="1200" cap="none">
                <a:ln>
                  <a:noFill/>
                </a:ln>
                <a:latin typeface="Century Schoolbook L" pitchFamily="18"/>
                <a:ea typeface="Droid Sans Fallback" pitchFamily="2"/>
                <a:cs typeface="FreeSans" pitchFamily="2"/>
              </a:rPr>
              <a:t>Mapa feito por André Rossi Korol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pt-BR" sz="1400" b="0" i="0" u="none" strike="noStrike" kern="1200" cap="none">
                <a:ln>
                  <a:noFill/>
                </a:ln>
                <a:latin typeface="Century Schoolbook L" pitchFamily="18"/>
                <a:ea typeface="Droid Sans Fallback" pitchFamily="2"/>
                <a:cs typeface="FreeSans" pitchFamily="2"/>
              </a:rPr>
              <a:t>Disponível em:</a:t>
            </a:r>
            <a:r>
              <a:rPr lang="pt-BR" sz="1400" b="0" i="0" u="sng" strike="noStrike" kern="1200" cap="none">
                <a:ln>
                  <a:noFill/>
                </a:ln>
                <a:uFillTx/>
                <a:latin typeface="Century Schoolbook L" pitchFamily="18"/>
                <a:ea typeface="Droid Sans Fallback" pitchFamily="2"/>
                <a:cs typeface="FreeSans" pitchFamily="2"/>
              </a:rPr>
              <a:t> https://github.com/andrekorol/mapas-Dunaliella-salina/blob/master/mapa-zoom-hemisferio-norte.png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3248"/>
            <a:ext cx="10058400" cy="462296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432359" y="157320"/>
            <a:ext cx="9071640" cy="562680"/>
          </a:xfrm>
        </p:spPr>
        <p:txBody>
          <a:bodyPr/>
          <a:lstStyle/>
          <a:p>
            <a:pPr lvl="0"/>
            <a:r>
              <a:rPr lang="pt-BR" sz="2400">
                <a:latin typeface="Century Schoolbook L" pitchFamily="18"/>
              </a:rPr>
              <a:t>Locais onde a </a:t>
            </a:r>
            <a:r>
              <a:rPr lang="pt-BR" sz="2400" i="1">
                <a:latin typeface="Century Schoolbook L" pitchFamily="18"/>
              </a:rPr>
              <a:t>Dunaliella salina</a:t>
            </a:r>
            <a:r>
              <a:rPr lang="pt-BR" sz="2400">
                <a:latin typeface="Century Schoolbook L" pitchFamily="18"/>
              </a:rPr>
              <a:t> é encontrada no Hemisfério Sul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8720" y="6912000"/>
            <a:ext cx="9594720" cy="61920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pt-BR" sz="1800" b="0" i="0" u="none" strike="noStrike" kern="1200" cap="none">
                <a:ln>
                  <a:noFill/>
                </a:ln>
                <a:latin typeface="Century Schoolbook L" pitchFamily="18"/>
                <a:ea typeface="Droid Sans Fallback" pitchFamily="2"/>
                <a:cs typeface="FreeSans" pitchFamily="2"/>
              </a:rPr>
              <a:t>Mapa feito por André Rossi Korol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pt-BR" sz="1400" b="0" i="0" u="none" strike="noStrike" kern="1200" cap="none">
                <a:ln>
                  <a:noFill/>
                </a:ln>
                <a:latin typeface="Century Schoolbook L" pitchFamily="18"/>
                <a:ea typeface="Droid Sans Fallback" pitchFamily="2"/>
                <a:cs typeface="FreeSans" pitchFamily="2"/>
              </a:rPr>
              <a:t>Disponível em:</a:t>
            </a:r>
            <a:r>
              <a:rPr lang="pt-BR" sz="1400" b="0" i="0" u="sng" strike="noStrike" kern="1200" cap="none">
                <a:ln>
                  <a:noFill/>
                </a:ln>
                <a:uFillTx/>
                <a:latin typeface="Century Schoolbook L" pitchFamily="18"/>
                <a:ea typeface="Droid Sans Fallback" pitchFamily="2"/>
                <a:cs typeface="FreeSans" pitchFamily="2"/>
              </a:rPr>
              <a:t> https://github.com/andrekorol/mapas-Dunaliella-salina/blob/master/mapa-zoom-hemisferio-sul.png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204" y="684587"/>
            <a:ext cx="8458217" cy="6190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607320" y="-17640"/>
            <a:ext cx="9071640" cy="798840"/>
          </a:xfrm>
        </p:spPr>
        <p:txBody>
          <a:bodyPr/>
          <a:lstStyle/>
          <a:p>
            <a:pPr lvl="0"/>
            <a:r>
              <a:rPr lang="pt-BR" sz="2400">
                <a:latin typeface="Century Schoolbook L" pitchFamily="18"/>
              </a:rPr>
              <a:t>Locais onde a </a:t>
            </a:r>
            <a:r>
              <a:rPr lang="pt-BR" sz="2400" i="1">
                <a:latin typeface="Century Schoolbook L" pitchFamily="18"/>
              </a:rPr>
              <a:t>Dunaliella salina</a:t>
            </a:r>
            <a:r>
              <a:rPr lang="pt-BR" sz="2400">
                <a:latin typeface="Century Schoolbook L" pitchFamily="18"/>
              </a:rPr>
              <a:t> é encontrada em maior quantidade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41360" y="6888960"/>
            <a:ext cx="9400680" cy="61920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pt-BR" sz="1800" b="0" i="0" u="none" strike="noStrike" kern="1200" cap="none">
                <a:ln>
                  <a:noFill/>
                </a:ln>
                <a:latin typeface="Century Schoolbook L" pitchFamily="18"/>
                <a:ea typeface="Droid Sans Fallback" pitchFamily="2"/>
                <a:cs typeface="FreeSans" pitchFamily="2"/>
              </a:rPr>
              <a:t>Mapa feito por André Rossi Korol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pt-BR" sz="1400" b="0" i="0" u="none" strike="noStrike" kern="1200" cap="none">
                <a:ln>
                  <a:noFill/>
                </a:ln>
                <a:latin typeface="Century Schoolbook L" pitchFamily="18"/>
                <a:ea typeface="Droid Sans Fallback" pitchFamily="2"/>
                <a:cs typeface="FreeSans" pitchFamily="2"/>
              </a:rPr>
              <a:t>Disponível em: </a:t>
            </a:r>
            <a:r>
              <a:rPr lang="pt-BR" sz="1400" b="0" i="0" u="sng" strike="noStrike" kern="1200" cap="none">
                <a:ln>
                  <a:noFill/>
                </a:ln>
                <a:uFillTx/>
                <a:latin typeface="Century Schoolbook L" pitchFamily="18"/>
                <a:ea typeface="Droid Sans Fallback" pitchFamily="2"/>
                <a:cs typeface="FreeSans" pitchFamily="2"/>
              </a:rPr>
              <a:t>https://github.com/andrekorol/mapas-Dunaliella-salina/blob/master/mapa-zoom-ilhas-mrkr8.png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800" y="725735"/>
            <a:ext cx="8065024" cy="61082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pt-BR">
                <a:latin typeface="Century Schoolbook L" pitchFamily="18"/>
              </a:rPr>
              <a:t>Nomenclatura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1769040"/>
            <a:ext cx="9071640" cy="5430960"/>
          </a:xfrm>
        </p:spPr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pt-BR"/>
              <a:t>Sinônimos Heterotípicos: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3200" i="1">
                <a:highlight>
                  <a:srgbClr val="FFFFFF"/>
                </a:highlight>
                <a:latin typeface="Liberation Sans" pitchFamily="18"/>
              </a:rPr>
              <a:t>Haematococcus salinus</a:t>
            </a:r>
            <a:r>
              <a:rPr lang="pt-BR" sz="3200">
                <a:highlight>
                  <a:srgbClr val="FFFFFF"/>
                </a:highlight>
                <a:latin typeface="Liberation Sans" pitchFamily="18"/>
              </a:rPr>
              <a:t> Dunal 1837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3200" i="1">
                <a:highlight>
                  <a:srgbClr val="FFFFFF"/>
                </a:highlight>
                <a:latin typeface="Liberation Sans" pitchFamily="18"/>
              </a:rPr>
              <a:t>Monas dunalii Joly</a:t>
            </a:r>
            <a:r>
              <a:rPr lang="pt-BR" sz="3200">
                <a:highlight>
                  <a:srgbClr val="FFFFFF"/>
                </a:highlight>
                <a:latin typeface="Liberation Sans" pitchFamily="18"/>
              </a:rPr>
              <a:t> 1840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3200" i="1">
                <a:highlight>
                  <a:srgbClr val="FFFFFF"/>
                </a:highlight>
                <a:latin typeface="Liberation Sans" pitchFamily="18"/>
              </a:rPr>
              <a:t>Diselmis dunalii</a:t>
            </a:r>
            <a:r>
              <a:rPr lang="pt-BR" sz="3200">
                <a:highlight>
                  <a:srgbClr val="FFFFFF"/>
                </a:highlight>
                <a:latin typeface="Liberation Sans" pitchFamily="18"/>
              </a:rPr>
              <a:t> (Joly) Dujardin 1841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3200" i="1">
                <a:highlight>
                  <a:srgbClr val="FFFFFF"/>
                </a:highlight>
                <a:latin typeface="Liberation Sans" pitchFamily="18"/>
              </a:rPr>
              <a:t>Chlamydomonas dunali</a:t>
            </a:r>
            <a:r>
              <a:rPr lang="pt-BR" sz="3200">
                <a:highlight>
                  <a:srgbClr val="FFFFFF"/>
                </a:highlight>
                <a:latin typeface="Liberation Sans" pitchFamily="18"/>
              </a:rPr>
              <a:t>i (Joly) F.J.Cohn 1865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3200" i="1">
                <a:highlight>
                  <a:srgbClr val="FFFFFF"/>
                </a:highlight>
                <a:latin typeface="Liberation Sans" pitchFamily="18"/>
              </a:rPr>
              <a:t>Dunaliella bardawil</a:t>
            </a:r>
            <a:r>
              <a:rPr lang="pt-BR" sz="3200">
                <a:highlight>
                  <a:srgbClr val="FFFFFF"/>
                </a:highlight>
                <a:latin typeface="Liberation Sans" pitchFamily="18"/>
              </a:rPr>
              <a:t> Ben-Amotz &amp; Avron 1982</a:t>
            </a:r>
          </a:p>
          <a:p>
            <a:pPr lvl="0">
              <a:buSzPct val="45000"/>
              <a:buFont typeface="StarSymbol"/>
              <a:buChar char="●"/>
            </a:pPr>
            <a:r>
              <a:rPr lang="pt-BR"/>
              <a:t>Basinômio: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pt-BR" sz="3200" i="1">
                <a:highlight>
                  <a:srgbClr val="FFFFFF"/>
                </a:highlight>
                <a:latin typeface="Century Schoolbook L" pitchFamily="18"/>
              </a:rPr>
              <a:t>Protococcus salinus</a:t>
            </a:r>
            <a:r>
              <a:rPr lang="pt-BR" sz="3200">
                <a:highlight>
                  <a:srgbClr val="FFFFFF"/>
                </a:highlight>
                <a:latin typeface="Century Schoolbook L" pitchFamily="18"/>
              </a:rPr>
              <a:t> Dunal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endParaRPr lang="pt-BR" sz="3200">
              <a:highlight>
                <a:srgbClr val="FFFFFF"/>
              </a:highlight>
              <a:latin typeface="Liberation Sans" pitchFamily="1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ercicio-de-Nomenclatura.odp" id="{C35E6375-C9EF-4ECD-9F9D-F85C73C09A10}" vid="{AC5B2D68-23B9-41FD-90F7-8248A5891F7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</TotalTime>
  <Words>439</Words>
  <Application>Microsoft Office PowerPoint</Application>
  <PresentationFormat>Widescreen</PresentationFormat>
  <Paragraphs>93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Arial</vt:lpstr>
      <vt:lpstr>Calibri</vt:lpstr>
      <vt:lpstr>Century Schoolbook L</vt:lpstr>
      <vt:lpstr>DejaVu Sans</vt:lpstr>
      <vt:lpstr>Droid Sans Fallback</vt:lpstr>
      <vt:lpstr>FreeSans</vt:lpstr>
      <vt:lpstr>Liberation Sans</vt:lpstr>
      <vt:lpstr>Liberation Serif</vt:lpstr>
      <vt:lpstr>StarSymbol</vt:lpstr>
      <vt:lpstr>Default</vt:lpstr>
      <vt:lpstr>Exercício de Nomentclatura</vt:lpstr>
      <vt:lpstr>Dunaliella salina (Dunal) Teodoresco</vt:lpstr>
      <vt:lpstr>Michel Félix Dunal</vt:lpstr>
      <vt:lpstr>Um pouco mais sobre a Dunaliella salina (Dunal) Teodoresco</vt:lpstr>
      <vt:lpstr>Distribuição Global da Dunaliella salina (Dunal) Teodoresco</vt:lpstr>
      <vt:lpstr>PowerPoint Presentation</vt:lpstr>
      <vt:lpstr>Locais onde a Dunaliella salina é encontrada no Hemisfério Sul</vt:lpstr>
      <vt:lpstr>Locais onde a Dunaliella salina é encontrada em maior quantidade</vt:lpstr>
      <vt:lpstr>Nomenclatura</vt:lpstr>
      <vt:lpstr>Bibliografia</vt:lpstr>
      <vt:lpstr>Bibliografia</vt:lpstr>
      <vt:lpstr>Bibliografia</vt:lpstr>
      <vt:lpstr>Bibliografia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Exercício de Nomentclatura</dc:title>
  <dc:creator>AndyK</dc:creator>
  <cp:lastModifiedBy>Microsoft account</cp:lastModifiedBy>
  <cp:revision>5</cp:revision>
  <dcterms:created xsi:type="dcterms:W3CDTF">2015-08-30T21:12:29Z</dcterms:created>
  <dcterms:modified xsi:type="dcterms:W3CDTF">2015-09-01T04:51:51Z</dcterms:modified>
</cp:coreProperties>
</file>

<file path=docProps/thumbnail.jpeg>
</file>